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73" r:id="rId4"/>
    <p:sldId id="257" r:id="rId5"/>
    <p:sldId id="274" r:id="rId6"/>
    <p:sldId id="272" r:id="rId7"/>
    <p:sldId id="262" r:id="rId8"/>
    <p:sldId id="275" r:id="rId9"/>
    <p:sldId id="264" r:id="rId10"/>
    <p:sldId id="265" r:id="rId11"/>
    <p:sldId id="268" r:id="rId12"/>
    <p:sldId id="269" r:id="rId13"/>
    <p:sldId id="270" r:id="rId14"/>
    <p:sldId id="276" r:id="rId15"/>
    <p:sldId id="27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20B39-7ED5-45F1-87FC-AA377C5C7203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02AEE-424B-47EF-B08E-C575986F6C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9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02AEE-424B-47EF-B08E-C575986F6C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1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02AEE-424B-47EF-B08E-C575986F6C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25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A7FB0-075A-0CA7-32D4-500089071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8B6115-ECAD-6768-6C6A-A5237DCB3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576146-2D86-AC86-DC0F-53821060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797992-F532-3E95-0DE3-8BEF1E71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F2CB01-F071-1AB2-AFFB-71348D09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19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7C1E4-1809-3EB4-DDCD-944A501D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42D879-A9B0-1AEF-EB3D-E4B68A373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B5234-6846-C546-DAA9-5CA4CE4D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E1B7D-858F-0871-6263-774B41CD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0C111-6D37-FA56-AC88-A5AA2D48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19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37103A-F9D4-5395-6D25-7267A38CC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46B3A8-39F4-98C3-C7DD-5910563AA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D12EE0-3746-1869-0D89-90EC5330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D412A0-2DDE-41A0-964D-C2807D8A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4B8DF-1DC6-0138-4004-18DF2DD3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5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26D27-D88B-8632-EF0B-03D08F60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15890D-9E0A-8DE4-F005-1FF5A251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230CE0-ED39-00FF-F479-4D2E0AD4E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4B022-947C-02BD-DC7D-CF0EB68C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27492-2557-E9B4-4D0B-6079B34E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C1D79-132D-F39A-A6AA-8B7C6DFB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2383D2-C366-6EDA-BD1A-2650DEF47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EB9619-2398-5763-C215-EA4FFBEA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63502-3881-C6E8-DC64-9245D4CE7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17D091-766D-6214-7ABD-0E91887B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69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954D7-9C15-1569-855B-39A5FFF2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63FF6-C800-2D8B-BE97-AB8A1D10D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93544E-2DD9-860B-B784-542EB0E8D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C619FA-1F41-F973-03BD-0EE56979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8FD98B-33CD-669B-337A-EC86D714F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E5D82F-3E70-99FF-6B78-F68C9CC0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06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A3809-4F0F-E2F5-2E65-1C3731D6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108D3-1F09-2CD5-C181-9EB55FAEB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63A3B9-D8F9-1F3B-F935-896E9F671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08AE4E-95C4-1EFC-CE63-70026F210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D2B605-239C-A7A4-08F0-71CB53F73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83197F-0496-15DB-007F-5252DF33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66AC5A-F656-9EA1-3797-5617C2E1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9160B2-3380-9368-1243-7DA142DB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05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84340-70B7-56FA-9829-0B353786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29E049-F262-11EF-E5AF-C94EC16B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68C84F-B0BF-1C6C-E138-A5E83C96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D43EE8-1A56-DD84-B989-4F3F364B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9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450F4E-E84A-2F52-C926-9B4871A9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334FA9-B9C8-0104-D4ED-99205F4F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59D394-4AD9-0D37-4EB8-760B6FA3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1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FA7BE-0EF6-8F4E-8781-260BD584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01A3EF-1871-FE6A-72F7-A838BFEE3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73D4AE-96CA-BEAC-5967-180365C82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8745A1-52E2-8DB8-D04B-6BA5F839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D0BFDB-136B-8415-AFF8-A0404B54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8952F7-4664-AC23-E972-4F2C712B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17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881A3-1D85-3904-498A-DC2226EF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489355-9CB2-25F2-D570-2E4D0F736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0036AD-2638-F400-433E-C0FB75FB1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1C4461-6A56-3848-0B38-473528E7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7FAD5F-E1BB-94CA-F6C7-FC925FC4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D0C9F5-4991-6499-09E9-B83DF619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8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B45CDD-91E3-F19E-31D8-A6042F34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372345-545A-512B-5328-A81759952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4BCE94-673B-9197-093A-B5C5968D0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697F6-38E2-BF62-9CE1-2C1023DC0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A6FB1-8BC2-2A3A-443A-EB00AE1F7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82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file:///C:\Users\lipeng\AppData\Local\Temp\lvtemporary_413682.jp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file:///C:\Users\lipeng\AppData\Local\Temp\lvtemporary_308507.jpg" TargetMode="Externa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mp4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01B03F10-5A9D-B427-6225-837631E9C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16" y="50183"/>
            <a:ext cx="10599575" cy="4882599"/>
          </a:xfrm>
        </p:spPr>
        <p:txBody>
          <a:bodyPr>
            <a:noAutofit/>
          </a:bodyPr>
          <a:lstStyle/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zh-CN" altLang="en-US" sz="3600" dirty="0"/>
              <a:t>科研经历：</a:t>
            </a:r>
            <a:endParaRPr lang="en-US" altLang="zh-CN" sz="3600" dirty="0"/>
          </a:p>
          <a:p>
            <a:pPr marL="457200" indent="-457200" algn="l">
              <a:lnSpc>
                <a:spcPct val="170000"/>
              </a:lnSpc>
              <a:spcAft>
                <a:spcPts val="1000"/>
              </a:spcAft>
              <a:buAutoNum type="arabicPeriod"/>
            </a:pPr>
            <a:r>
              <a:rPr lang="zh-CN" altLang="en-US" sz="2000" b="1" dirty="0"/>
              <a:t>基于</a:t>
            </a:r>
            <a:r>
              <a:rPr lang="en-US" altLang="zh-CN" sz="2000" b="1" dirty="0"/>
              <a:t>Lab view</a:t>
            </a:r>
            <a:r>
              <a:rPr lang="zh-CN" altLang="en-US" sz="2000" b="1" dirty="0"/>
              <a:t>的全陶瓷寿命测量试验             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月——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 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</a:p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zh-CN" altLang="en-US" sz="1800" b="1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主要任务：</a:t>
            </a:r>
            <a:r>
              <a:rPr lang="en-US" altLang="zh-CN" sz="1800" dirty="0" err="1"/>
              <a:t>Labview</a:t>
            </a:r>
            <a:r>
              <a:rPr lang="zh-CN" altLang="en-US" sz="1800" dirty="0"/>
              <a:t>测量软件平台搭建、数据采集、振动理论研究、</a:t>
            </a:r>
            <a:r>
              <a:rPr lang="en-US" altLang="zh-CN" sz="1800" dirty="0" err="1"/>
              <a:t>matlab</a:t>
            </a:r>
            <a:r>
              <a:rPr lang="zh-CN" altLang="en-US" sz="1800" dirty="0"/>
              <a:t>数据分析、试验台搭建</a:t>
            </a:r>
            <a:endParaRPr lang="en-US" altLang="zh-CN" sz="1800" dirty="0"/>
          </a:p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en-US" altLang="zh-CN" sz="2000" b="1" dirty="0"/>
              <a:t>2. RV</a:t>
            </a:r>
            <a:r>
              <a:rPr lang="zh-CN" altLang="en-US" sz="2000" b="1" dirty="0"/>
              <a:t>机器人的测量系统设计                                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月——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 </a:t>
            </a:r>
            <a:endParaRPr lang="en-US" altLang="zh-CN" sz="2000" dirty="0"/>
          </a:p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zh-CN" altLang="en-US" sz="1800" b="1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主要任务：</a:t>
            </a:r>
            <a:r>
              <a:rPr lang="zh-CN" altLang="en-US" sz="1800" dirty="0"/>
              <a:t>振动噪音测量、报告打印、用户库管理</a:t>
            </a:r>
            <a:endParaRPr lang="en-US" altLang="zh-CN" sz="1800" dirty="0"/>
          </a:p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en-US" altLang="zh-CN" sz="2000" b="1" dirty="0"/>
              <a:t>3. CT</a:t>
            </a:r>
            <a:r>
              <a:rPr lang="zh-CN" altLang="en-US" sz="2000" b="1" dirty="0"/>
              <a:t>球管旋转阳极的转子动力学研究                  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月——至今 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</a:p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zh-CN" altLang="en-US" sz="1800" b="1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主要任务：</a:t>
            </a:r>
            <a:r>
              <a:rPr lang="zh-CN" altLang="en-US" sz="1800" dirty="0"/>
              <a:t>转子动力学理论研究  模态分析 谐响应分析 瞬态响应分析 激光测量  试验台夹具安装</a:t>
            </a:r>
          </a:p>
        </p:txBody>
      </p:sp>
    </p:spTree>
    <p:extLst>
      <p:ext uri="{BB962C8B-B14F-4D97-AF65-F5344CB8AC3E}">
        <p14:creationId xmlns:p14="http://schemas.microsoft.com/office/powerpoint/2010/main" val="416572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4FCDA-5B31-0C4D-145C-D2F42278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60" y="466834"/>
            <a:ext cx="10271449" cy="785651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+mn-ea"/>
                <a:ea typeface="+mn-ea"/>
              </a:rPr>
              <a:t>1.</a:t>
            </a:r>
            <a:r>
              <a:rPr lang="zh-CN" altLang="en-US" sz="1800" dirty="0">
                <a:latin typeface="+mn-ea"/>
                <a:ea typeface="+mn-ea"/>
              </a:rPr>
              <a:t>根据国家标准划定噪音倍频程。对应频带范围内的谱线值均方值之和即可得到该频段内声压均方值。</a:t>
            </a:r>
            <a:r>
              <a:rPr lang="en-US" altLang="zh-CN" sz="1800" dirty="0">
                <a:latin typeface="+mn-ea"/>
                <a:ea typeface="+mn-ea"/>
              </a:rPr>
              <a:t>2.</a:t>
            </a:r>
            <a:r>
              <a:rPr lang="zh-CN" altLang="en-US" sz="1800" dirty="0">
                <a:latin typeface="+mn-ea"/>
                <a:ea typeface="+mn-ea"/>
              </a:rPr>
              <a:t>对测量得到的声压值取均方根值，进行对数转换得到声压分贝值。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2A3390-7AF4-25B5-2431-D55783DE8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885" y="1647002"/>
            <a:ext cx="7298209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7A0716-4BD0-BFE6-79AE-A5B5449A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385" y="1205808"/>
            <a:ext cx="2963352" cy="16373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47F33D-B6D6-873A-70A2-11AAB080E9D8}"/>
              </a:ext>
            </a:extLst>
          </p:cNvPr>
          <p:cNvPicPr>
            <a:picLocks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386" y="4408756"/>
            <a:ext cx="3618357" cy="15179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54E36E-C3EE-BDD0-E78C-C596D5961A70}"/>
              </a:ext>
            </a:extLst>
          </p:cNvPr>
          <p:cNvPicPr>
            <a:picLocks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385" y="2843122"/>
            <a:ext cx="3618357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05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7C42DDA-B364-A623-B2F1-C7C900663765}"/>
              </a:ext>
            </a:extLst>
          </p:cNvPr>
          <p:cNvSpPr txBox="1"/>
          <p:nvPr/>
        </p:nvSpPr>
        <p:spPr>
          <a:xfrm>
            <a:off x="628260" y="562194"/>
            <a:ext cx="11221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CT</a:t>
            </a:r>
            <a:r>
              <a:rPr lang="zh-CN" altLang="zh-CN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球管转子系统的动力学研究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CT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球管转子系统进行动力学建模，分析其动力学特性，并通过试验验证理论计算结果。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10C368-CB67-16A3-4690-A7C40D93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90" y="1414410"/>
            <a:ext cx="5274310" cy="30587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A9ABC2-28FF-E0FC-F557-95EF53741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46" y="1665295"/>
            <a:ext cx="4696387" cy="28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2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5A3F62-1539-CD7A-C052-37CF9579F9B8}"/>
              </a:ext>
            </a:extLst>
          </p:cNvPr>
          <p:cNvSpPr txBox="1"/>
          <p:nvPr/>
        </p:nvSpPr>
        <p:spPr>
          <a:xfrm>
            <a:off x="659363" y="499388"/>
            <a:ext cx="1054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模态分析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模态振型、共振区间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媒体1">
            <a:hlinkClick r:id="" action="ppaction://media"/>
            <a:extLst>
              <a:ext uri="{FF2B5EF4-FFF2-40B4-BE49-F238E27FC236}">
                <a16:creationId xmlns:a16="http://schemas.microsoft.com/office/drawing/2014/main" id="{FD69BB53-23D2-E2FC-A0E3-20D1774C3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755" y="1047925"/>
            <a:ext cx="5187822" cy="2173751"/>
          </a:xfrm>
          <a:prstGeom prst="rect">
            <a:avLst/>
          </a:prstGeom>
        </p:spPr>
      </p:pic>
      <p:pic>
        <p:nvPicPr>
          <p:cNvPr id="6" name="媒体2">
            <a:hlinkClick r:id="" action="ppaction://media"/>
            <a:extLst>
              <a:ext uri="{FF2B5EF4-FFF2-40B4-BE49-F238E27FC236}">
                <a16:creationId xmlns:a16="http://schemas.microsoft.com/office/drawing/2014/main" id="{3ED2EE86-4418-F69B-4750-BBBD1EE42A1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87885" y="1047925"/>
            <a:ext cx="5187822" cy="21737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DCAFD8-9A63-2D6B-4B51-F124F6859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9402" y="3400881"/>
            <a:ext cx="6442980" cy="31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000C0B2-59C0-8C22-0DD3-474BA96D0CCA}"/>
              </a:ext>
            </a:extLst>
          </p:cNvPr>
          <p:cNvSpPr txBox="1"/>
          <p:nvPr/>
        </p:nvSpPr>
        <p:spPr>
          <a:xfrm>
            <a:off x="1051250" y="344596"/>
            <a:ext cx="9249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谐响应分析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：不平衡力的施加，观察点选定，稳态响应结果分析，整体响应云图分析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572623-0C61-8C63-A85C-E1621B64A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02" y="907169"/>
            <a:ext cx="3402965" cy="25679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6B9015-1FDE-2D8C-1857-266C2EA91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529" y="907169"/>
            <a:ext cx="3879202" cy="25679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F02778-B8D4-AC36-EEF1-95DD0F43EF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3"/>
          <a:stretch/>
        </p:blipFill>
        <p:spPr>
          <a:xfrm>
            <a:off x="873765" y="3993502"/>
            <a:ext cx="4127443" cy="2265474"/>
          </a:xfrm>
          <a:prstGeom prst="rect">
            <a:avLst/>
          </a:prstGeom>
        </p:spPr>
      </p:pic>
      <p:pic>
        <p:nvPicPr>
          <p:cNvPr id="7" name="6">
            <a:hlinkClick r:id="" action="ppaction://media"/>
            <a:extLst>
              <a:ext uri="{FF2B5EF4-FFF2-40B4-BE49-F238E27FC236}">
                <a16:creationId xmlns:a16="http://schemas.microsoft.com/office/drawing/2014/main" id="{71FB6DFD-80E1-AD13-FD67-3E864EDAA2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4023" y="3993502"/>
            <a:ext cx="4341845" cy="21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957E1D1-5423-B6F9-BD69-4097826A4E51}"/>
              </a:ext>
            </a:extLst>
          </p:cNvPr>
          <p:cNvSpPr txBox="1"/>
          <p:nvPr/>
        </p:nvSpPr>
        <p:spPr>
          <a:xfrm>
            <a:off x="491412" y="563242"/>
            <a:ext cx="1066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对转子结构进行时域响应分析（变载荷下的运动情况）。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31A24-9834-83B4-CA61-9A2622CD3378}"/>
              </a:ext>
            </a:extLst>
          </p:cNvPr>
          <p:cNvSpPr txBox="1"/>
          <p:nvPr/>
        </p:nvSpPr>
        <p:spPr>
          <a:xfrm>
            <a:off x="957942" y="1112289"/>
            <a:ext cx="7669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通过对模型施加激励，分析其在加速阶段的轴心轨迹。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60AB88-9EE3-2C07-D1B9-501335EFC2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51" y="1965783"/>
            <a:ext cx="5226507" cy="40003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ED2D33-F8BB-DC16-50ED-A53C34E8F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90"/>
          <a:stretch/>
        </p:blipFill>
        <p:spPr>
          <a:xfrm>
            <a:off x="1307715" y="1820403"/>
            <a:ext cx="3693492" cy="6710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6DE51A-DBD5-9196-244D-08DCB0505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" r="14760"/>
          <a:stretch/>
        </p:blipFill>
        <p:spPr>
          <a:xfrm>
            <a:off x="1307715" y="2608260"/>
            <a:ext cx="2940764" cy="351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33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88CF86F-E61C-1057-7214-3D4F993BE94A}"/>
              </a:ext>
            </a:extLst>
          </p:cNvPr>
          <p:cNvSpPr txBox="1"/>
          <p:nvPr/>
        </p:nvSpPr>
        <p:spPr>
          <a:xfrm>
            <a:off x="572277" y="743634"/>
            <a:ext cx="1035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搭建测量试验台，使用激光传感器测量转子转盘的跳度，转盘的轴心轨迹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（该部分正在进行中）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AB9D13-66F8-7344-9F17-6EDCDCAC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956" y="1762407"/>
            <a:ext cx="2338409" cy="23569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527741-7F23-2177-6D4D-BF8EAEF846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2102" y="1729274"/>
            <a:ext cx="3812249" cy="28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4EA528-6A08-E08E-5D01-60FECFD7E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3" y="1359326"/>
            <a:ext cx="10148214" cy="5425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6045DB-21C6-2009-9679-333D3FE1ED19}"/>
              </a:ext>
            </a:extLst>
          </p:cNvPr>
          <p:cNvSpPr txBox="1"/>
          <p:nvPr/>
        </p:nvSpPr>
        <p:spPr>
          <a:xfrm>
            <a:off x="804179" y="73389"/>
            <a:ext cx="986568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LABVIEW</a:t>
            </a:r>
            <a:r>
              <a:rPr lang="zh-CN" altLang="zh-CN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的全陶瓷轴承寿命测量试验 </a:t>
            </a:r>
            <a:endParaRPr lang="en-US" altLang="zh-CN" sz="1800" b="1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LABVIEW</a:t>
            </a:r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搭建软件平台，用于连接测量</a:t>
            </a:r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NI</a:t>
            </a:r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采集卡。</a:t>
            </a:r>
            <a:endParaRPr lang="en-US" altLang="zh-CN" sz="14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1.</a:t>
            </a:r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完成测量数据的接收和保存，并进行实时数据处理（</a:t>
            </a:r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FFT</a:t>
            </a:r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Hilbert</a:t>
            </a:r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en-US" altLang="zh-CN" sz="14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2.</a:t>
            </a:r>
            <a:r>
              <a:rPr lang="zh-CN" altLang="en-US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提取振动加速度有效值，峭度，高频有效值。用于判断轴承振动情况。</a:t>
            </a:r>
            <a:endParaRPr lang="en-US" altLang="zh-CN" sz="1400" kern="100" dirty="0">
              <a:solidFill>
                <a:srgbClr val="414141"/>
              </a:solidFill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3.</a:t>
            </a:r>
            <a:r>
              <a:rPr lang="zh-CN" altLang="en-US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阈值保护机制，一旦特征值超过阈值，</a:t>
            </a:r>
            <a:r>
              <a:rPr lang="en-US" altLang="zh-CN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LabVIEW</a:t>
            </a:r>
            <a:r>
              <a:rPr lang="zh-CN" altLang="en-US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通过串口程序关闭伺服电机。</a:t>
            </a:r>
            <a:endParaRPr lang="en-US" altLang="zh-CN" sz="1400" kern="100" dirty="0">
              <a:solidFill>
                <a:srgbClr val="414141"/>
              </a:solidFill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b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539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2377943-09F5-220E-E8AA-86B4FBF8F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6" y="3473727"/>
            <a:ext cx="4571322" cy="3160522"/>
          </a:xfrm>
          <a:prstGeom prst="rect">
            <a:avLst/>
          </a:prstGeom>
        </p:spPr>
      </p:pic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96C81D37-B729-E0D6-A1CC-C1D37FA53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9"/>
          <a:stretch/>
        </p:blipFill>
        <p:spPr>
          <a:xfrm>
            <a:off x="4855037" y="163592"/>
            <a:ext cx="7336963" cy="2581225"/>
          </a:xfrm>
          <a:prstGeom prst="rect">
            <a:avLst/>
          </a:prstGeom>
        </p:spPr>
      </p:pic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C79A2FF8-246E-907B-EDB0-6C3F601B4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10" y="720449"/>
            <a:ext cx="3854589" cy="27532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FE295C1-4D1D-6106-D44F-9F8DC23AECA4}"/>
              </a:ext>
            </a:extLst>
          </p:cNvPr>
          <p:cNvSpPr txBox="1"/>
          <p:nvPr/>
        </p:nvSpPr>
        <p:spPr>
          <a:xfrm>
            <a:off x="883085" y="223751"/>
            <a:ext cx="98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labview</a:t>
            </a:r>
            <a:r>
              <a:rPr lang="zh-CN" altLang="en-US" dirty="0"/>
              <a:t>软件平台主要包括数据采集功能，数据记录功能，串口控制功能，</a:t>
            </a:r>
            <a:r>
              <a:rPr lang="en-US" altLang="zh-CN" dirty="0"/>
              <a:t>MATLAB</a:t>
            </a:r>
            <a:r>
              <a:rPr lang="zh-CN" altLang="en-US" dirty="0"/>
              <a:t>脚本兼容功能。</a:t>
            </a:r>
          </a:p>
        </p:txBody>
      </p:sp>
      <p:pic>
        <p:nvPicPr>
          <p:cNvPr id="13" name="内容占位符 8">
            <a:extLst>
              <a:ext uri="{FF2B5EF4-FFF2-40B4-BE49-F238E27FC236}">
                <a16:creationId xmlns:a16="http://schemas.microsoft.com/office/drawing/2014/main" id="{38315CAF-7C0F-4E3A-C996-794D6A51F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7" t="32369" r="35446" b="6997"/>
          <a:stretch/>
        </p:blipFill>
        <p:spPr bwMode="auto">
          <a:xfrm>
            <a:off x="7081103" y="2499322"/>
            <a:ext cx="2992537" cy="4134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950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0828AA9-0311-15E9-4C57-FEB4790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0" y="1319254"/>
            <a:ext cx="6510690" cy="488211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8066CB8-A2BE-EC3A-E546-ED011403B4EA}"/>
              </a:ext>
            </a:extLst>
          </p:cNvPr>
          <p:cNvSpPr txBox="1"/>
          <p:nvPr/>
        </p:nvSpPr>
        <p:spPr>
          <a:xfrm>
            <a:off x="446778" y="115977"/>
            <a:ext cx="1032074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搭建轴承加速寿命试验台，</a:t>
            </a:r>
            <a:r>
              <a:rPr lang="zh-CN" altLang="en-US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使用加载螺丝和压力传感器对轴承进行加载，加速轴承疲劳剥落。</a:t>
            </a:r>
            <a:endParaRPr lang="en-US" altLang="zh-CN" sz="16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使用千分表对齐电机轴心和转轴轴心。</a:t>
            </a:r>
            <a:r>
              <a:rPr lang="zh-CN" altLang="zh-CN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使用伺服电机控制主轴旋转。</a:t>
            </a:r>
            <a:endParaRPr lang="en-US" altLang="zh-CN" sz="16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NI</a:t>
            </a:r>
            <a:r>
              <a:rPr lang="zh-CN" altLang="en-US" sz="16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数据采集卡采集轴承的径向和轴向的振动加速度。</a:t>
            </a:r>
            <a:endParaRPr lang="en-US" altLang="zh-CN" sz="1600" kern="100" dirty="0">
              <a:solidFill>
                <a:srgbClr val="414141"/>
              </a:solidFill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使用高清显微镜观察受损轴承表明，与理论分析结果相印证。</a:t>
            </a:r>
            <a:b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pic>
        <p:nvPicPr>
          <p:cNvPr id="30" name="内容占位符 4">
            <a:extLst>
              <a:ext uri="{FF2B5EF4-FFF2-40B4-BE49-F238E27FC236}">
                <a16:creationId xmlns:a16="http://schemas.microsoft.com/office/drawing/2014/main" id="{70952F33-CF28-5D2A-9C41-18DDC425EC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149" y="1339201"/>
            <a:ext cx="2066231" cy="1551239"/>
          </a:xfrm>
          <a:prstGeom prst="rect">
            <a:avLst/>
          </a:prstGeom>
        </p:spPr>
      </p:pic>
      <p:pic>
        <p:nvPicPr>
          <p:cNvPr id="31" name="内容占位符 3">
            <a:extLst>
              <a:ext uri="{FF2B5EF4-FFF2-40B4-BE49-F238E27FC236}">
                <a16:creationId xmlns:a16="http://schemas.microsoft.com/office/drawing/2014/main" id="{162D40C2-6F34-5A1A-B583-48DAC490D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606" y="1339201"/>
            <a:ext cx="2023353" cy="15193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E4D142B-B556-9557-4114-A2821BF31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062" y="3558266"/>
            <a:ext cx="2023353" cy="157409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148D4E4-99EA-FD35-41D7-F97797CD6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606" y="3558266"/>
            <a:ext cx="1961113" cy="1574094"/>
          </a:xfrm>
          <a:prstGeom prst="rect">
            <a:avLst/>
          </a:prstGeom>
        </p:spPr>
      </p:pic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6C8B17CA-4CB2-DCA5-599C-08B93683CBE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2149" y="1319254"/>
            <a:ext cx="2066231" cy="1551239"/>
          </a:xfrm>
          <a:prstGeom prst="rect">
            <a:avLst/>
          </a:prstGeom>
        </p:spPr>
      </p:pic>
      <p:pic>
        <p:nvPicPr>
          <p:cNvPr id="3" name="内容占位符 3">
            <a:extLst>
              <a:ext uri="{FF2B5EF4-FFF2-40B4-BE49-F238E27FC236}">
                <a16:creationId xmlns:a16="http://schemas.microsoft.com/office/drawing/2014/main" id="{8F501EB8-1402-4C7C-52A5-831C991C7B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7606" y="1319254"/>
            <a:ext cx="2023353" cy="151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AD7197-521E-3EBE-30EA-B8CC15646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448" y="1689288"/>
            <a:ext cx="367791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6BD68D-E8B5-8F8A-8F13-74D313B6D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64"/>
          <a:stretch/>
        </p:blipFill>
        <p:spPr>
          <a:xfrm>
            <a:off x="5756055" y="1689288"/>
            <a:ext cx="4771572" cy="41995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CF09F9-0FF7-0A8F-C575-BA4D34860D9D}"/>
              </a:ext>
            </a:extLst>
          </p:cNvPr>
          <p:cNvSpPr txBox="1"/>
          <p:nvPr/>
        </p:nvSpPr>
        <p:spPr>
          <a:xfrm>
            <a:off x="589588" y="159278"/>
            <a:ext cx="10992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MATLAB</a:t>
            </a:r>
            <a:r>
              <a:rPr lang="zh-CN" altLang="en-US" dirty="0"/>
              <a:t>编写数据处理程序，把理论公式与实际的数据处理通过程序结合起来。</a:t>
            </a:r>
            <a:endParaRPr lang="en-US" altLang="zh-CN" dirty="0"/>
          </a:p>
          <a:p>
            <a:r>
              <a:rPr lang="en-US" altLang="zh-CN" dirty="0"/>
              <a:t>       1.</a:t>
            </a:r>
            <a:r>
              <a:rPr lang="zh-CN" altLang="en-US" dirty="0"/>
              <a:t>对轴承故障信号进行包络谱提取。先对选定的频率范围进行滤波，在对时域信号进行包络处理，最后对包络信号进行频谱分析。</a:t>
            </a:r>
            <a:endParaRPr lang="en-US" altLang="zh-CN" dirty="0"/>
          </a:p>
          <a:p>
            <a:r>
              <a:rPr lang="en-US" altLang="zh-CN" dirty="0"/>
              <a:t>       2.</a:t>
            </a:r>
            <a:r>
              <a:rPr lang="zh-CN" altLang="en-US" dirty="0"/>
              <a:t>将成熟的程序进行封装，方便复用。</a:t>
            </a:r>
          </a:p>
        </p:txBody>
      </p:sp>
    </p:spTree>
    <p:extLst>
      <p:ext uri="{BB962C8B-B14F-4D97-AF65-F5344CB8AC3E}">
        <p14:creationId xmlns:p14="http://schemas.microsoft.com/office/powerpoint/2010/main" val="36894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715579DE-84D6-42B9-8883-9B6DB0A99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 r="6009"/>
          <a:stretch/>
        </p:blipFill>
        <p:spPr>
          <a:xfrm>
            <a:off x="587260" y="2660197"/>
            <a:ext cx="5090609" cy="3089214"/>
          </a:xfrm>
          <a:prstGeom prst="rect">
            <a:avLst/>
          </a:prstGeom>
        </p:spPr>
      </p:pic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C248E8CE-02EF-61D0-4DA3-C611CAE5BD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7" r="6989"/>
          <a:stretch/>
        </p:blipFill>
        <p:spPr>
          <a:xfrm>
            <a:off x="6259722" y="2561486"/>
            <a:ext cx="4774838" cy="32866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C2818E-A5CC-DF72-D3D0-495300538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0"/>
          <a:stretch/>
        </p:blipFill>
        <p:spPr>
          <a:xfrm>
            <a:off x="937593" y="684245"/>
            <a:ext cx="4630754" cy="19209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C0CF4A-CF64-3080-360A-4F507479A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52"/>
          <a:stretch/>
        </p:blipFill>
        <p:spPr>
          <a:xfrm>
            <a:off x="5787392" y="684245"/>
            <a:ext cx="5430773" cy="206747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090A9CB-2D3F-5BD3-0DDA-E7A598F50C70}"/>
              </a:ext>
            </a:extLst>
          </p:cNvPr>
          <p:cNvSpPr txBox="1"/>
          <p:nvPr/>
        </p:nvSpPr>
        <p:spPr>
          <a:xfrm>
            <a:off x="926396" y="5804423"/>
            <a:ext cx="10108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时域分析：观察所有信号叠加后的波形变化情况。提取整体的有效值，峭度，高频有效值，用于判定轴承的损伤。</a:t>
            </a:r>
            <a:endParaRPr lang="en-US" altLang="zh-CN" sz="1400" dirty="0"/>
          </a:p>
          <a:p>
            <a:r>
              <a:rPr lang="zh-CN" altLang="en-US" sz="1400" dirty="0"/>
              <a:t>频域分析：以频率为横坐标，观察各个频率段下的信号能量分布。可以推导出系统的振动情况及确定导致系统振动的主要因素。</a:t>
            </a:r>
            <a:endParaRPr lang="en-US" altLang="zh-CN" sz="1400" dirty="0"/>
          </a:p>
          <a:p>
            <a:r>
              <a:rPr lang="zh-CN" altLang="en-US" sz="1400" dirty="0"/>
              <a:t>包络谱分析：故障轴承在振动信号中表现为调制现象，解调处理可分离出调幅和载波信息，并通过频谱中是否存在轴承故障特征频率来诊断故障类型。</a:t>
            </a:r>
          </a:p>
        </p:txBody>
      </p:sp>
    </p:spTree>
    <p:extLst>
      <p:ext uri="{BB962C8B-B14F-4D97-AF65-F5344CB8AC3E}">
        <p14:creationId xmlns:p14="http://schemas.microsoft.com/office/powerpoint/2010/main" val="69981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950C02-01AD-154D-C716-8EB0F568CEEB}"/>
              </a:ext>
            </a:extLst>
          </p:cNvPr>
          <p:cNvSpPr txBox="1"/>
          <p:nvPr/>
        </p:nvSpPr>
        <p:spPr>
          <a:xfrm>
            <a:off x="575388" y="512431"/>
            <a:ext cx="1104122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RV</a:t>
            </a:r>
            <a:r>
              <a:rPr lang="zh-CN" altLang="zh-CN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机器人高速噪音振动系统的维护</a:t>
            </a:r>
            <a:r>
              <a:rPr lang="zh-CN" altLang="en-US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与搭建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针对南通振康公司研发的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RV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机器人搭建振动噪音测量平台，本人负责测试软件的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维护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，测量硬件的连接标定。</a:t>
            </a:r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现场从零安装测量系统，解决过程中出现的各种问题。包括系统不兼容，传感器标定，根据甲方要求现场微调系统，指导工人使用测量系统。对现场的噪音测量进行方案设计，和工人一起完成现场噪音测量试验。</a:t>
            </a:r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049AF91-9B75-D79B-6979-BB8D6ED120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5" y="2287331"/>
            <a:ext cx="5047141" cy="37897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AA30AC9-ECAC-BD24-19A8-F51925B0F1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87" y="2287331"/>
            <a:ext cx="2788473" cy="37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10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8C08E9-37AA-75E4-B7AA-F554AB05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57" y="1485527"/>
            <a:ext cx="7371184" cy="45669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73DB2A-D83C-6FCD-B32D-793916A47FEA}"/>
              </a:ext>
            </a:extLst>
          </p:cNvPr>
          <p:cNvSpPr txBox="1"/>
          <p:nvPr/>
        </p:nvSpPr>
        <p:spPr>
          <a:xfrm>
            <a:off x="715345" y="276858"/>
            <a:ext cx="1033831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LabVIEW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测量系统，实现了噪声测试、振动测试、用户管理功能、数据保存和报表打印功能。</a:t>
            </a:r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参数管理功能。可以提前设定好不同产品的参数，如振动阈值，声压阈值，噪音评估标准。</a:t>
            </a:r>
            <a:endParaRPr lang="en-US" altLang="zh-CN" kern="100" dirty="0">
              <a:solidFill>
                <a:srgbClr val="414141"/>
              </a:solidFill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用户管理功能。可以设定不同的用户权限，方便管理，可以大大避免工人的错误操作。</a:t>
            </a:r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数据打印功能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将测量对象的编号、阈值、频谱、倍频程图按照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 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厂的要求打印出来。</a:t>
            </a:r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20B4704-81E3-D008-BE26-509110E0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750" y="1485527"/>
            <a:ext cx="3611493" cy="20434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A046E1-5E07-9E68-9245-51FCF732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750" y="3666362"/>
            <a:ext cx="3375524" cy="2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9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82425D69-F045-3183-AE9B-D57864944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15" y="1626592"/>
            <a:ext cx="3592188" cy="26965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64D953-E284-B934-CAEC-73437E0C47A9}"/>
              </a:ext>
            </a:extLst>
          </p:cNvPr>
          <p:cNvSpPr txBox="1"/>
          <p:nvPr/>
        </p:nvSpPr>
        <p:spPr>
          <a:xfrm>
            <a:off x="410547" y="360952"/>
            <a:ext cx="12266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噪音测试功能主要包括对采集的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声压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数据进行频谱分析、计算噪音倍频程图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(dBA)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振动测试主要包括频谱分析，功率谱分析。</a:t>
            </a:r>
            <a:endParaRPr lang="zh-CN" altLang="en-US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D0FD1EC-5D51-18EF-99D7-BAA8C9418C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7" y="1576535"/>
            <a:ext cx="3657980" cy="2746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6DF11D-4997-4846-8823-9BC4EB5AD1C1}"/>
              </a:ext>
            </a:extLst>
          </p:cNvPr>
          <p:cNvSpPr txBox="1"/>
          <p:nvPr/>
        </p:nvSpPr>
        <p:spPr>
          <a:xfrm>
            <a:off x="1082350" y="4523105"/>
            <a:ext cx="415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现场硬件连接。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9DD600-889E-50EE-1945-A1A481AD4AE0}"/>
              </a:ext>
            </a:extLst>
          </p:cNvPr>
          <p:cNvSpPr txBox="1"/>
          <p:nvPr/>
        </p:nvSpPr>
        <p:spPr>
          <a:xfrm>
            <a:off x="8161174" y="4892437"/>
            <a:ext cx="415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使用声发生器进行声传感器的校准。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33D443-BF45-4D5F-B2E5-5F84E469E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984" y="1718765"/>
            <a:ext cx="3244289" cy="24447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99A886-665E-501C-B119-26E6B98BED5C}"/>
              </a:ext>
            </a:extLst>
          </p:cNvPr>
          <p:cNvSpPr txBox="1"/>
          <p:nvPr/>
        </p:nvSpPr>
        <p:spPr>
          <a:xfrm>
            <a:off x="4403318" y="4829957"/>
            <a:ext cx="640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使用激振器进行加速度计的校准。</a:t>
            </a:r>
          </a:p>
        </p:txBody>
      </p:sp>
    </p:spTree>
    <p:extLst>
      <p:ext uri="{BB962C8B-B14F-4D97-AF65-F5344CB8AC3E}">
        <p14:creationId xmlns:p14="http://schemas.microsoft.com/office/powerpoint/2010/main" val="3085840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862</Words>
  <Application>Microsoft Office PowerPoint</Application>
  <PresentationFormat>宽屏</PresentationFormat>
  <Paragraphs>46</Paragraphs>
  <Slides>15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1.根据国家标准划定噪音倍频程。对应频带范围内的谱线值均方值之和即可得到该频段内声压均方值。2.对测量得到的声压值取均方根值，进行对数转换得到声压分贝值。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三个项目</dc:title>
  <dc:creator>包 晨旭</dc:creator>
  <cp:lastModifiedBy>包 晨旭</cp:lastModifiedBy>
  <cp:revision>80</cp:revision>
  <dcterms:created xsi:type="dcterms:W3CDTF">2023-07-10T01:55:36Z</dcterms:created>
  <dcterms:modified xsi:type="dcterms:W3CDTF">2023-07-14T12:15:17Z</dcterms:modified>
</cp:coreProperties>
</file>